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9"/>
  </p:notesMasterIdLst>
  <p:handoutMasterIdLst>
    <p:handoutMasterId r:id="rId10"/>
  </p:handoutMasterIdLst>
  <p:sldIdLst>
    <p:sldId id="257" r:id="rId2"/>
    <p:sldId id="259" r:id="rId3"/>
    <p:sldId id="261" r:id="rId4"/>
    <p:sldId id="260" r:id="rId5"/>
    <p:sldId id="262" r:id="rId6"/>
    <p:sldId id="263" r:id="rId7"/>
    <p:sldId id="264" r:id="rId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175" autoAdjust="0"/>
  </p:normalViewPr>
  <p:slideViewPr>
    <p:cSldViewPr snapToGrid="0">
      <p:cViewPr varScale="1">
        <p:scale>
          <a:sx n="47" d="100"/>
          <a:sy n="47" d="100"/>
        </p:scale>
        <p:origin x="596" y="3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682468A-F8DF-4E9A-98A9-7A4A4C22BA05}" type="datetime1">
              <a:rPr lang="nl-NL" smtClean="0"/>
              <a:t>8-3-2021</a:t>
            </a:fld>
            <a:endParaRPr lang="en-US"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‹nr.›</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901C9C1-8869-4164-9103-760A82EA1CDD}" type="datetime1">
              <a:rPr lang="nl-NL" smtClean="0"/>
              <a:t>8-3-2021</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
              <a:t>Klik om de tekststijlen van het model te bewerken</a:t>
            </a:r>
            <a:endParaRPr lang="en-US"/>
          </a:p>
          <a:p>
            <a:pPr lvl="1" rtl="0"/>
            <a:r>
              <a:rPr lang="nl"/>
              <a:t>Tweede niveau</a:t>
            </a:r>
          </a:p>
          <a:p>
            <a:pPr lvl="2" rtl="0"/>
            <a:r>
              <a:rPr lang="nl"/>
              <a:t>Derde niveau</a:t>
            </a:r>
          </a:p>
          <a:p>
            <a:pPr lvl="3" rtl="0"/>
            <a:r>
              <a:rPr lang="nl"/>
              <a:t>Vierde niveau</a:t>
            </a:r>
          </a:p>
          <a:p>
            <a:pPr lvl="4" rtl="0"/>
            <a:r>
              <a:rPr lang="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‹nr.›</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pPr rtl="0"/>
            <a:fld id="{F901C9C1-8869-4164-9103-760A82EA1CDD}" type="datetime1">
              <a:rPr lang="nl-NL" smtClean="0"/>
              <a:t>8-3-2021</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2</a:t>
            </a:fld>
            <a:endParaRPr lang="en-US"/>
          </a:p>
        </p:txBody>
      </p:sp>
    </p:spTree>
    <p:extLst>
      <p:ext uri="{BB962C8B-B14F-4D97-AF65-F5344CB8AC3E}">
        <p14:creationId xmlns:p14="http://schemas.microsoft.com/office/powerpoint/2010/main" val="6094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NL" b="0" i="0" dirty="0">
                <a:solidFill>
                  <a:srgbClr val="333333"/>
                </a:solidFill>
                <a:effectLst/>
                <a:latin typeface="Verdana" panose="020B0604030504040204" pitchFamily="34" charset="0"/>
              </a:rPr>
              <a:t>Wetgevende macht: regels maken </a:t>
            </a:r>
            <a:r>
              <a:rPr lang="nl-NL" b="0" i="0" dirty="0">
                <a:solidFill>
                  <a:srgbClr val="333333"/>
                </a:solidFill>
                <a:effectLst/>
                <a:latin typeface="Roboto"/>
              </a:rPr>
              <a:t>– </a:t>
            </a:r>
          </a:p>
          <a:p>
            <a:pPr marL="171450" indent="-171450" algn="l">
              <a:buFont typeface="Arial" panose="020B0604020202020204" pitchFamily="34" charset="0"/>
              <a:buChar char="•"/>
            </a:pPr>
            <a:r>
              <a:rPr lang="nl-NL" b="0" i="0" dirty="0">
                <a:solidFill>
                  <a:srgbClr val="333333"/>
                </a:solidFill>
                <a:effectLst/>
                <a:latin typeface="Roboto"/>
              </a:rPr>
              <a:t>Eerste en Tweede Kamer</a:t>
            </a:r>
            <a:br>
              <a:rPr lang="nl-NL" dirty="0"/>
            </a:br>
            <a:r>
              <a:rPr lang="nl-NL" b="0" i="0" dirty="0">
                <a:solidFill>
                  <a:srgbClr val="333333"/>
                </a:solidFill>
                <a:effectLst/>
                <a:latin typeface="Roboto"/>
              </a:rPr>
              <a:t>Gemeenteraad </a:t>
            </a:r>
          </a:p>
          <a:p>
            <a:pPr marL="171450" indent="-171450" algn="l">
              <a:buFont typeface="Arial" panose="020B0604020202020204" pitchFamily="34" charset="0"/>
              <a:buChar char="•"/>
            </a:pPr>
            <a:r>
              <a:rPr lang="nl-NL" b="0" i="0" dirty="0">
                <a:solidFill>
                  <a:srgbClr val="333333"/>
                </a:solidFill>
                <a:effectLst/>
                <a:latin typeface="Roboto"/>
              </a:rPr>
              <a:t>Provinciale Staten</a:t>
            </a:r>
          </a:p>
          <a:p>
            <a:pPr algn="l">
              <a:buFont typeface="Arial" panose="020B0604020202020204" pitchFamily="34" charset="0"/>
              <a:buChar char="•"/>
            </a:pPr>
            <a:endParaRPr lang="nl-NL" b="0" i="0" dirty="0">
              <a:solidFill>
                <a:srgbClr val="333333"/>
              </a:solidFill>
              <a:effectLst/>
              <a:latin typeface="Verdana" panose="020B0604030504040204" pitchFamily="34" charset="0"/>
            </a:endParaRPr>
          </a:p>
          <a:p>
            <a:pPr algn="l">
              <a:buFont typeface="Arial" panose="020B0604020202020204" pitchFamily="34" charset="0"/>
              <a:buNone/>
            </a:pPr>
            <a:r>
              <a:rPr lang="nl-NL" b="0" i="0" dirty="0">
                <a:solidFill>
                  <a:srgbClr val="333333"/>
                </a:solidFill>
                <a:effectLst/>
                <a:latin typeface="Verdana" panose="020B0604030504040204" pitchFamily="34" charset="0"/>
              </a:rPr>
              <a:t>Uitvoerende macht: regels uitvoeren</a:t>
            </a:r>
          </a:p>
          <a:p>
            <a:pPr marL="171450" indent="-171450" algn="l">
              <a:buFont typeface="Arial" panose="020B0604020202020204" pitchFamily="34" charset="0"/>
              <a:buChar char="•"/>
            </a:pPr>
            <a:r>
              <a:rPr lang="nl-NL" b="0" i="0" dirty="0">
                <a:solidFill>
                  <a:srgbClr val="333333"/>
                </a:solidFill>
                <a:effectLst/>
                <a:latin typeface="Roboto"/>
              </a:rPr>
              <a:t>Regering</a:t>
            </a:r>
          </a:p>
          <a:p>
            <a:pPr marL="171450" indent="-171450" algn="l">
              <a:buFont typeface="Arial" panose="020B0604020202020204" pitchFamily="34" charset="0"/>
              <a:buChar char="•"/>
            </a:pPr>
            <a:r>
              <a:rPr lang="nl-NL" b="0" i="0" dirty="0">
                <a:solidFill>
                  <a:srgbClr val="333333"/>
                </a:solidFill>
                <a:effectLst/>
                <a:latin typeface="Roboto"/>
              </a:rPr>
              <a:t>Lokaal bestuur</a:t>
            </a:r>
          </a:p>
          <a:p>
            <a:pPr marL="171450" indent="-171450" algn="l">
              <a:buFont typeface="Arial" panose="020B0604020202020204" pitchFamily="34" charset="0"/>
              <a:buChar char="•"/>
            </a:pPr>
            <a:r>
              <a:rPr lang="nl-NL" b="0" i="0" dirty="0">
                <a:solidFill>
                  <a:srgbClr val="333333"/>
                </a:solidFill>
                <a:effectLst/>
                <a:latin typeface="Roboto"/>
              </a:rPr>
              <a:t>Politie</a:t>
            </a:r>
          </a:p>
          <a:p>
            <a:pPr marL="171450" indent="-171450" algn="l">
              <a:buFont typeface="Arial" panose="020B0604020202020204" pitchFamily="34" charset="0"/>
              <a:buChar char="•"/>
            </a:pPr>
            <a:r>
              <a:rPr lang="nl-NL" b="0" i="0" dirty="0">
                <a:solidFill>
                  <a:srgbClr val="333333"/>
                </a:solidFill>
                <a:effectLst/>
                <a:latin typeface="Roboto"/>
              </a:rPr>
              <a:t>Openbaar Ministerie (OM)</a:t>
            </a:r>
            <a:endParaRPr lang="nl-NL" b="0" i="0" dirty="0">
              <a:solidFill>
                <a:srgbClr val="333333"/>
              </a:solidFill>
              <a:effectLst/>
              <a:latin typeface="Verdana" panose="020B0604030504040204" pitchFamily="34" charset="0"/>
            </a:endParaRPr>
          </a:p>
          <a:p>
            <a:pPr algn="l">
              <a:buFont typeface="Arial" panose="020B0604020202020204" pitchFamily="34" charset="0"/>
              <a:buChar char="•"/>
            </a:pPr>
            <a:endParaRPr lang="nl-NL" b="0" i="0" dirty="0">
              <a:solidFill>
                <a:srgbClr val="333333"/>
              </a:solidFill>
              <a:effectLst/>
              <a:latin typeface="Verdana" panose="020B0604030504040204" pitchFamily="34" charset="0"/>
            </a:endParaRPr>
          </a:p>
          <a:p>
            <a:pPr algn="l">
              <a:buFont typeface="Arial" panose="020B0604020202020204" pitchFamily="34" charset="0"/>
              <a:buNone/>
            </a:pPr>
            <a:r>
              <a:rPr lang="nl-NL" b="0" i="0" u="none" strike="noStrike" dirty="0">
                <a:solidFill>
                  <a:srgbClr val="333333"/>
                </a:solidFill>
                <a:effectLst/>
                <a:latin typeface="Verdana" panose="020B0604030504040204" pitchFamily="34" charset="0"/>
              </a:rPr>
              <a:t>Rechterlijke macht</a:t>
            </a:r>
            <a:r>
              <a:rPr lang="nl-NL" b="0" i="0" dirty="0">
                <a:solidFill>
                  <a:srgbClr val="333333"/>
                </a:solidFill>
                <a:effectLst/>
                <a:latin typeface="Verdana" panose="020B0604030504040204" pitchFamily="34" charset="0"/>
              </a:rPr>
              <a:t>: beslissen bij conflicten over de regels.</a:t>
            </a:r>
          </a:p>
          <a:p>
            <a:pPr marL="171450" indent="-171450" algn="l">
              <a:buFont typeface="Arial" panose="020B0604020202020204" pitchFamily="34" charset="0"/>
              <a:buChar char="•"/>
            </a:pPr>
            <a:r>
              <a:rPr lang="nl-NL" b="0" i="0" dirty="0">
                <a:solidFill>
                  <a:srgbClr val="333333"/>
                </a:solidFill>
                <a:effectLst/>
                <a:latin typeface="Roboto"/>
              </a:rPr>
              <a:t>Rechtspraak en Hoge Raad</a:t>
            </a:r>
            <a:endParaRPr lang="nl-NL" b="0" i="0" dirty="0">
              <a:solidFill>
                <a:srgbClr val="333333"/>
              </a:solidFill>
              <a:effectLst/>
              <a:latin typeface="Verdana" panose="020B0604030504040204" pitchFamily="34" charset="0"/>
            </a:endParaRPr>
          </a:p>
          <a:p>
            <a:endParaRPr lang="nl-NL" dirty="0"/>
          </a:p>
        </p:txBody>
      </p:sp>
      <p:sp>
        <p:nvSpPr>
          <p:cNvPr id="4" name="Tijdelijke aanduiding voor datum 3"/>
          <p:cNvSpPr>
            <a:spLocks noGrp="1"/>
          </p:cNvSpPr>
          <p:nvPr>
            <p:ph type="dt" idx="1"/>
          </p:nvPr>
        </p:nvSpPr>
        <p:spPr/>
        <p:txBody>
          <a:bodyPr/>
          <a:lstStyle/>
          <a:p>
            <a:pPr rtl="0"/>
            <a:fld id="{F901C9C1-8869-4164-9103-760A82EA1CDD}" type="datetime1">
              <a:rPr lang="nl-NL" smtClean="0"/>
              <a:t>8-3-2021</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3</a:t>
            </a:fld>
            <a:endParaRPr lang="en-US"/>
          </a:p>
        </p:txBody>
      </p:sp>
    </p:spTree>
    <p:extLst>
      <p:ext uri="{BB962C8B-B14F-4D97-AF65-F5344CB8AC3E}">
        <p14:creationId xmlns:p14="http://schemas.microsoft.com/office/powerpoint/2010/main" val="326683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333333"/>
                </a:solidFill>
                <a:effectLst/>
                <a:latin typeface="Roboto"/>
              </a:rPr>
              <a:t>De grondwet</a:t>
            </a:r>
          </a:p>
          <a:p>
            <a:pPr algn="l"/>
            <a:r>
              <a:rPr lang="nl-NL" b="0" i="0" dirty="0">
                <a:solidFill>
                  <a:srgbClr val="333333"/>
                </a:solidFill>
                <a:effectLst/>
                <a:latin typeface="inherit"/>
              </a:rPr>
              <a:t>In de </a:t>
            </a:r>
            <a:r>
              <a:rPr lang="nl-NL" b="1" i="0" u="none" strike="noStrike" dirty="0">
                <a:solidFill>
                  <a:srgbClr val="007DD2"/>
                </a:solidFill>
                <a:effectLst/>
                <a:latin typeface="inherit"/>
              </a:rPr>
              <a:t>Grondwet</a:t>
            </a:r>
            <a:r>
              <a:rPr lang="nl-NL" b="0" i="0" dirty="0">
                <a:solidFill>
                  <a:srgbClr val="333333"/>
                </a:solidFill>
                <a:effectLst/>
                <a:latin typeface="inherit"/>
              </a:rPr>
              <a:t> staan de voornaamste regels voor het regeren van een land. Het is een bijzondere wet met twee soorten regels:</a:t>
            </a:r>
          </a:p>
          <a:p>
            <a:endParaRPr lang="nl-NL" dirty="0"/>
          </a:p>
          <a:p>
            <a:pPr algn="l">
              <a:buFont typeface="Arial" panose="020B0604020202020204" pitchFamily="34" charset="0"/>
              <a:buChar char="•"/>
            </a:pPr>
            <a:r>
              <a:rPr lang="nl-NL" b="0" i="0" dirty="0">
                <a:solidFill>
                  <a:srgbClr val="333333"/>
                </a:solidFill>
                <a:effectLst/>
                <a:latin typeface="inherit"/>
              </a:rPr>
              <a:t>Regels over de organisatie van het bestuur van het land. </a:t>
            </a:r>
          </a:p>
          <a:p>
            <a:pPr algn="l">
              <a:buFont typeface="Arial" panose="020B0604020202020204" pitchFamily="34" charset="0"/>
              <a:buChar char="•"/>
            </a:pPr>
            <a:r>
              <a:rPr lang="nl-NL" b="0" i="0" dirty="0">
                <a:solidFill>
                  <a:srgbClr val="333333"/>
                </a:solidFill>
                <a:effectLst/>
                <a:latin typeface="inherit"/>
              </a:rPr>
              <a:t>Grondrechten van de burgers van een land. (mensenrechten)</a:t>
            </a:r>
          </a:p>
          <a:p>
            <a:endParaRPr lang="nl-NL" dirty="0"/>
          </a:p>
        </p:txBody>
      </p:sp>
      <p:sp>
        <p:nvSpPr>
          <p:cNvPr id="4" name="Tijdelijke aanduiding voor datum 3"/>
          <p:cNvSpPr>
            <a:spLocks noGrp="1"/>
          </p:cNvSpPr>
          <p:nvPr>
            <p:ph type="dt" idx="1"/>
          </p:nvPr>
        </p:nvSpPr>
        <p:spPr/>
        <p:txBody>
          <a:bodyPr/>
          <a:lstStyle/>
          <a:p>
            <a:pPr rtl="0"/>
            <a:fld id="{F901C9C1-8869-4164-9103-760A82EA1CDD}" type="datetime1">
              <a:rPr lang="nl-NL" smtClean="0"/>
              <a:t>8-3-2021</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4</a:t>
            </a:fld>
            <a:endParaRPr lang="en-US"/>
          </a:p>
        </p:txBody>
      </p:sp>
    </p:spTree>
    <p:extLst>
      <p:ext uri="{BB962C8B-B14F-4D97-AF65-F5344CB8AC3E}">
        <p14:creationId xmlns:p14="http://schemas.microsoft.com/office/powerpoint/2010/main" val="236524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er een conflict is wat onderling niet kan worden opgelost dan kan iemand een rechtszaak aanspannen (procederen). Dat betekent dat een rechter met behulp van de wet en de bewijslast het conflict onder de loep neemt en daar een uitspraak over doet. Een rechtszaak is erg duur en niet voor iedereen te betalen. In de grondwet is bepaalt dat men onder bepaalde voorwaarden recht heeft op rechtsbijstand. De overheid betaald dan een advocaat. </a:t>
            </a:r>
          </a:p>
        </p:txBody>
      </p:sp>
      <p:sp>
        <p:nvSpPr>
          <p:cNvPr id="4" name="Tijdelijke aanduiding voor datum 3"/>
          <p:cNvSpPr>
            <a:spLocks noGrp="1"/>
          </p:cNvSpPr>
          <p:nvPr>
            <p:ph type="dt" idx="1"/>
          </p:nvPr>
        </p:nvSpPr>
        <p:spPr/>
        <p:txBody>
          <a:bodyPr/>
          <a:lstStyle/>
          <a:p>
            <a:pPr rtl="0"/>
            <a:fld id="{F901C9C1-8869-4164-9103-760A82EA1CDD}" type="datetime1">
              <a:rPr lang="nl-NL" smtClean="0"/>
              <a:t>8-3-2021</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5</a:t>
            </a:fld>
            <a:endParaRPr lang="en-US"/>
          </a:p>
        </p:txBody>
      </p:sp>
    </p:spTree>
    <p:extLst>
      <p:ext uri="{BB962C8B-B14F-4D97-AF65-F5344CB8AC3E}">
        <p14:creationId xmlns:p14="http://schemas.microsoft.com/office/powerpoint/2010/main" val="149779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Roboto"/>
              </a:rPr>
              <a:t>Het </a:t>
            </a:r>
            <a:r>
              <a:rPr lang="nl-NL" b="1" i="0" u="none" strike="noStrike" dirty="0">
                <a:solidFill>
                  <a:srgbClr val="007DD2"/>
                </a:solidFill>
                <a:effectLst/>
                <a:latin typeface="Roboto"/>
              </a:rPr>
              <a:t>civiel recht</a:t>
            </a:r>
            <a:r>
              <a:rPr lang="nl-NL" b="0" i="0" dirty="0">
                <a:solidFill>
                  <a:srgbClr val="333333"/>
                </a:solidFill>
                <a:effectLst/>
                <a:latin typeface="Roboto"/>
              </a:rPr>
              <a:t> bestaat uit regels tussen burgers of organisaties met elkaar. B.v. tussen werkgever en werknemer (werkgever mag je niet zomaar ontslaan) </a:t>
            </a:r>
          </a:p>
          <a:p>
            <a:endParaRPr lang="nl-NL" b="0" i="0" dirty="0">
              <a:solidFill>
                <a:srgbClr val="333333"/>
              </a:solidFill>
              <a:effectLst/>
              <a:latin typeface="Roboto"/>
            </a:endParaRPr>
          </a:p>
          <a:p>
            <a:r>
              <a:rPr lang="nl-NL" b="0" i="0" dirty="0">
                <a:solidFill>
                  <a:srgbClr val="333333"/>
                </a:solidFill>
                <a:effectLst/>
                <a:latin typeface="Roboto"/>
              </a:rPr>
              <a:t>Het </a:t>
            </a:r>
            <a:r>
              <a:rPr lang="nl-NL" b="1" i="0" u="none" strike="noStrike" dirty="0">
                <a:solidFill>
                  <a:srgbClr val="007DD2"/>
                </a:solidFill>
                <a:effectLst/>
                <a:latin typeface="Roboto"/>
              </a:rPr>
              <a:t>bestuursrecht</a:t>
            </a:r>
            <a:r>
              <a:rPr lang="nl-NL" b="0" i="0" dirty="0">
                <a:solidFill>
                  <a:srgbClr val="333333"/>
                </a:solidFill>
                <a:effectLst/>
                <a:latin typeface="Roboto"/>
              </a:rPr>
              <a:t> noemt regels tussen burgers of organisaties tegenover de overheid. (denk aan toeslagen </a:t>
            </a:r>
            <a:r>
              <a:rPr lang="nl-NL" b="0" i="0" dirty="0" err="1">
                <a:solidFill>
                  <a:srgbClr val="333333"/>
                </a:solidFill>
                <a:effectLst/>
                <a:latin typeface="Roboto"/>
              </a:rPr>
              <a:t>afaire</a:t>
            </a:r>
            <a:r>
              <a:rPr lang="nl-NL" b="0" i="0" dirty="0">
                <a:solidFill>
                  <a:srgbClr val="333333"/>
                </a:solidFill>
                <a:effectLst/>
                <a:latin typeface="Roboto"/>
              </a:rPr>
              <a:t>) </a:t>
            </a:r>
          </a:p>
          <a:p>
            <a:endParaRPr lang="nl-NL" b="0" i="0" dirty="0">
              <a:solidFill>
                <a:srgbClr val="333333"/>
              </a:solidFill>
              <a:effectLst/>
              <a:latin typeface="Roboto"/>
            </a:endParaRPr>
          </a:p>
          <a:p>
            <a:r>
              <a:rPr lang="nl-NL" b="0" i="0" dirty="0">
                <a:solidFill>
                  <a:srgbClr val="333333"/>
                </a:solidFill>
                <a:effectLst/>
                <a:latin typeface="Roboto"/>
              </a:rPr>
              <a:t>In het </a:t>
            </a:r>
            <a:r>
              <a:rPr lang="nl-NL" b="1" i="0" u="none" strike="noStrike" dirty="0">
                <a:solidFill>
                  <a:srgbClr val="007DD2"/>
                </a:solidFill>
                <a:effectLst/>
                <a:latin typeface="Roboto"/>
              </a:rPr>
              <a:t>strafrecht</a:t>
            </a:r>
            <a:r>
              <a:rPr lang="nl-NL" b="0" i="0" dirty="0">
                <a:solidFill>
                  <a:srgbClr val="333333"/>
                </a:solidFill>
                <a:effectLst/>
                <a:latin typeface="Roboto"/>
              </a:rPr>
              <a:t> is vastgelegd welk gedrag van burgers of organisaties verboden en daarom strafbaar is. (je mag niet stelen, iemand mishandelen </a:t>
            </a:r>
            <a:r>
              <a:rPr lang="nl-NL" b="0" i="0" dirty="0" err="1">
                <a:solidFill>
                  <a:srgbClr val="333333"/>
                </a:solidFill>
                <a:effectLst/>
                <a:latin typeface="Roboto"/>
              </a:rPr>
              <a:t>etc</a:t>
            </a:r>
            <a:r>
              <a:rPr lang="nl-NL" b="0" i="0" dirty="0">
                <a:solidFill>
                  <a:srgbClr val="333333"/>
                </a:solidFill>
                <a:effectLst/>
                <a:latin typeface="Roboto"/>
              </a:rPr>
              <a:t> </a:t>
            </a:r>
            <a:r>
              <a:rPr lang="nl-NL" b="0" i="0" dirty="0" err="1">
                <a:solidFill>
                  <a:srgbClr val="333333"/>
                </a:solidFill>
                <a:effectLst/>
                <a:latin typeface="Roboto"/>
              </a:rPr>
              <a:t>etc</a:t>
            </a:r>
            <a:r>
              <a:rPr lang="nl-NL" b="0" i="0" dirty="0">
                <a:solidFill>
                  <a:srgbClr val="333333"/>
                </a:solidFill>
                <a:effectLst/>
                <a:latin typeface="Roboto"/>
              </a:rPr>
              <a:t>) </a:t>
            </a:r>
          </a:p>
          <a:p>
            <a:endParaRPr lang="nl-NL" dirty="0"/>
          </a:p>
        </p:txBody>
      </p:sp>
      <p:sp>
        <p:nvSpPr>
          <p:cNvPr id="4" name="Tijdelijke aanduiding voor datum 3"/>
          <p:cNvSpPr>
            <a:spLocks noGrp="1"/>
          </p:cNvSpPr>
          <p:nvPr>
            <p:ph type="dt" idx="1"/>
          </p:nvPr>
        </p:nvSpPr>
        <p:spPr/>
        <p:txBody>
          <a:bodyPr/>
          <a:lstStyle/>
          <a:p>
            <a:pPr rtl="0"/>
            <a:fld id="{F901C9C1-8869-4164-9103-760A82EA1CDD}" type="datetime1">
              <a:rPr lang="nl-NL" smtClean="0"/>
              <a:t>8-3-2021</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6</a:t>
            </a:fld>
            <a:endParaRPr lang="en-US"/>
          </a:p>
        </p:txBody>
      </p:sp>
    </p:spTree>
    <p:extLst>
      <p:ext uri="{BB962C8B-B14F-4D97-AF65-F5344CB8AC3E}">
        <p14:creationId xmlns:p14="http://schemas.microsoft.com/office/powerpoint/2010/main" val="150417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pPr rtl="0"/>
            <a:fld id="{F901C9C1-8869-4164-9103-760A82EA1CDD}" type="datetime1">
              <a:rPr lang="nl-NL" smtClean="0"/>
              <a:t>8-3-2021</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7</a:t>
            </a:fld>
            <a:endParaRPr lang="en-US"/>
          </a:p>
        </p:txBody>
      </p:sp>
    </p:spTree>
    <p:extLst>
      <p:ext uri="{BB962C8B-B14F-4D97-AF65-F5344CB8AC3E}">
        <p14:creationId xmlns:p14="http://schemas.microsoft.com/office/powerpoint/2010/main" val="360094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nl" dirty="0"/>
              <a:t>Klik om de titelstijl van het model te bewerken</a:t>
            </a:r>
            <a:endParaRPr lang="en-US" dirty="0"/>
          </a:p>
        </p:txBody>
      </p:sp>
      <p:sp>
        <p:nvSpPr>
          <p:cNvPr id="3" name="Sub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a:t>Klikken om de ondertitelstijl van het model te bewerken</a:t>
            </a:r>
            <a:endParaRPr lang="en-US" dirty="0"/>
          </a:p>
        </p:txBody>
      </p:sp>
      <p:cxnSp>
        <p:nvCxnSpPr>
          <p:cNvPr id="9" name="Rechte verbindingslijn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0FA062C-438B-435B-AC72-11EE0553D348}" type="datetime1">
              <a:rPr lang="nl-NL" smtClean="0"/>
              <a:t>8-3-2021</a:t>
            </a:fld>
            <a:endParaRPr lang="en-US" dirty="0"/>
          </a:p>
        </p:txBody>
      </p:sp>
      <p:sp>
        <p:nvSpPr>
          <p:cNvPr id="5" name="Tijdelijke aanduiding voor voet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Tijdelijke aanduiding voor dia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en-US" dirty="0"/>
          </a:p>
        </p:txBody>
      </p:sp>
      <p:sp>
        <p:nvSpPr>
          <p:cNvPr id="3" name="Tijdelijke aanduiding voor verticale tekst 2"/>
          <p:cNvSpPr>
            <a:spLocks noGrp="1"/>
          </p:cNvSpPr>
          <p:nvPr>
            <p:ph type="body" orient="vert" idx="1"/>
          </p:nvPr>
        </p:nvSpPr>
        <p:spPr/>
        <p:txBody>
          <a:bodyPr vert="eaVert" lIns="45720" tIns="0" rIns="45720" bIns="0"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7" name="Tijdelijke aanduiding voor datum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94DE0F8E-8C2A-4EA9-82B4-D806D34B557D}" type="datetime1">
              <a:rPr lang="nl-NL" smtClean="0"/>
              <a:t>8-3-2021</a:t>
            </a:fld>
            <a:endParaRPr lang="en-US" dirty="0"/>
          </a:p>
        </p:txBody>
      </p:sp>
      <p:sp>
        <p:nvSpPr>
          <p:cNvPr id="8" name="Tijdelijke aanduiding voor voettekst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Tijdelijke aanduiding voor dianumm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e titel 1"/>
          <p:cNvSpPr>
            <a:spLocks noGrp="1"/>
          </p:cNvSpPr>
          <p:nvPr>
            <p:ph type="title" orient="vert"/>
          </p:nvPr>
        </p:nvSpPr>
        <p:spPr>
          <a:xfrm>
            <a:off x="8724900" y="412302"/>
            <a:ext cx="2628900" cy="5759898"/>
          </a:xfrm>
        </p:spPr>
        <p:txBody>
          <a:bodyPr vert="eaVert" rtlCol="0"/>
          <a:lstStyle/>
          <a:p>
            <a:pPr rtl="0"/>
            <a:r>
              <a:rPr lang="nl-NL"/>
              <a:t>Klik om stijl te bewerken</a:t>
            </a:r>
            <a:endParaRPr lang="en-US" dirty="0"/>
          </a:p>
        </p:txBody>
      </p:sp>
      <p:sp>
        <p:nvSpPr>
          <p:cNvPr id="3" name="Tijdelijke aanduiding voor verticale tekst 2"/>
          <p:cNvSpPr>
            <a:spLocks noGrp="1"/>
          </p:cNvSpPr>
          <p:nvPr>
            <p:ph type="body" orient="vert" idx="1"/>
          </p:nvPr>
        </p:nvSpPr>
        <p:spPr>
          <a:xfrm>
            <a:off x="838200" y="412302"/>
            <a:ext cx="7734300" cy="5759898"/>
          </a:xfrm>
        </p:spPr>
        <p:txBody>
          <a:bodyPr vert="eaVert" lIns="45720" tIns="0" rIns="45720" bIns="0"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7" name="Tijdelijke aanduiding voor datum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5C4D6BC-2A99-4B5A-A80A-D2F510080855}" type="datetime1">
              <a:rPr lang="nl-NL" smtClean="0"/>
              <a:t>8-3-2021</a:t>
            </a:fld>
            <a:endParaRPr lang="en-US" dirty="0"/>
          </a:p>
        </p:txBody>
      </p:sp>
      <p:sp>
        <p:nvSpPr>
          <p:cNvPr id="8" name="Tijdelijke aanduiding voor voettekst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en-US" dirty="0"/>
          </a:p>
        </p:txBody>
      </p:sp>
      <p:sp>
        <p:nvSpPr>
          <p:cNvPr id="3" name="Tijdelijke aanduiding voor inhoud 2"/>
          <p:cNvSpPr>
            <a:spLocks noGrp="1"/>
          </p:cNvSpPr>
          <p:nvPr>
            <p:ph idx="1"/>
          </p:nvPr>
        </p:nvSpPr>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7" name="Tijdelijke aanduiding voo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38F39E6F-C4D3-4233-838E-9ABAB79681C5}" type="datetime1">
              <a:rPr lang="nl-NL" smtClean="0"/>
              <a:t>8-3-2021</a:t>
            </a:fld>
            <a:endParaRPr lang="en-US" dirty="0"/>
          </a:p>
        </p:txBody>
      </p:sp>
      <p:sp>
        <p:nvSpPr>
          <p:cNvPr id="8" name="Tijdelijke aanduiding voor voet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Tijdelijke aanduiding voor dia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nl-NL"/>
              <a:t>Klik om stijl te bewerken</a:t>
            </a:r>
            <a:endParaRPr lang="en-US" dirty="0"/>
          </a:p>
        </p:txBody>
      </p:sp>
      <p:sp>
        <p:nvSpPr>
          <p:cNvPr id="3" name="Tijdelijke aanduiding voor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cxnSp>
        <p:nvCxnSpPr>
          <p:cNvPr id="9" name="Rechte verbindingslijn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760746DE-BCB6-4742-BAD3-23D789492DEA}" type="datetime1">
              <a:rPr lang="nl-NL" smtClean="0"/>
              <a:t>8-3-2021</a:t>
            </a:fld>
            <a:endParaRPr lang="en-US" dirty="0"/>
          </a:p>
        </p:txBody>
      </p:sp>
      <p:sp>
        <p:nvSpPr>
          <p:cNvPr id="8" name="Tijdelijke aanduiding voor voet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Tijdelijke aanduiding voor dia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nl-NL"/>
              <a:t>Klik om stijl te bewerken</a:t>
            </a:r>
            <a:endParaRPr lang="en-US" dirty="0"/>
          </a:p>
        </p:txBody>
      </p:sp>
      <p:sp>
        <p:nvSpPr>
          <p:cNvPr id="3" name="Tijdelijke aanduiding voor inhoud 2"/>
          <p:cNvSpPr>
            <a:spLocks noGrp="1"/>
          </p:cNvSpPr>
          <p:nvPr>
            <p:ph sz="half" idx="1" hasCustomPrompt="1"/>
          </p:nvPr>
        </p:nvSpPr>
        <p:spPr>
          <a:xfrm>
            <a:off x="1097280" y="2120900"/>
            <a:ext cx="4639736" cy="3748193"/>
          </a:xfrm>
        </p:spPr>
        <p:txBody>
          <a:bodyPr rtlCol="0"/>
          <a:lstStyle>
            <a:lvl1pPr>
              <a:defRPr/>
            </a:lvl1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4" name="Tijdelijke aanduiding voor inhoud 3"/>
          <p:cNvSpPr>
            <a:spLocks noGrp="1"/>
          </p:cNvSpPr>
          <p:nvPr>
            <p:ph sz="half" idx="2" hasCustomPrompt="1"/>
          </p:nvPr>
        </p:nvSpPr>
        <p:spPr>
          <a:xfrm>
            <a:off x="6515944" y="2120900"/>
            <a:ext cx="4639736" cy="3748194"/>
          </a:xfrm>
        </p:spPr>
        <p:txBody>
          <a:bodyPr rtlCol="0"/>
          <a:lstStyle>
            <a:lvl1pPr>
              <a:defRPr/>
            </a:lvl1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2" name="Tijdelijke aanduiding voor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CF007331-9111-4CF7-BB53-7967C82BE855}" type="datetime1">
              <a:rPr lang="nl-NL" smtClean="0"/>
              <a:t>8-3-2021</a:t>
            </a:fld>
            <a:endParaRPr lang="en-US" dirty="0"/>
          </a:p>
        </p:txBody>
      </p:sp>
      <p:sp>
        <p:nvSpPr>
          <p:cNvPr id="9" name="Tijdelijke aanduiding voor voet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nl-NL"/>
              <a:t>Klik om stijl te bewerken</a:t>
            </a:r>
            <a:endParaRPr lang="en-US" dirty="0"/>
          </a:p>
        </p:txBody>
      </p:sp>
      <p:sp>
        <p:nvSpPr>
          <p:cNvPr id="3" name="Tijdelijke aanduiding voor tekst 2"/>
          <p:cNvSpPr>
            <a:spLocks noGrp="1"/>
          </p:cNvSpPr>
          <p:nvPr>
            <p:ph type="body" idx="1" hasCustomPrompt="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 dirty="0"/>
              <a:t>Klik om de tekststijlen van het model te bewerken</a:t>
            </a:r>
          </a:p>
        </p:txBody>
      </p:sp>
      <p:sp>
        <p:nvSpPr>
          <p:cNvPr id="4" name="Tijdelijke aanduiding voor inhoud 3"/>
          <p:cNvSpPr>
            <a:spLocks noGrp="1"/>
          </p:cNvSpPr>
          <p:nvPr>
            <p:ph sz="half" idx="2" hasCustomPrompt="1"/>
          </p:nvPr>
        </p:nvSpPr>
        <p:spPr>
          <a:xfrm>
            <a:off x="1097280" y="2958274"/>
            <a:ext cx="4639736" cy="2910821"/>
          </a:xfrm>
        </p:spPr>
        <p:txBody>
          <a:bodyPr rtlCol="0"/>
          <a:lstStyle>
            <a:lvl1pPr>
              <a:defRPr/>
            </a:lvl1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5" name="Tijdelijke aanduiding voor tekst 4"/>
          <p:cNvSpPr>
            <a:spLocks noGrp="1"/>
          </p:cNvSpPr>
          <p:nvPr>
            <p:ph type="body" sz="quarter" idx="3" hasCustomPrompt="1"/>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 dirty="0"/>
              <a:t>Klik om de tekststijlen van het model te bewerken</a:t>
            </a:r>
          </a:p>
        </p:txBody>
      </p:sp>
      <p:sp>
        <p:nvSpPr>
          <p:cNvPr id="6" name="Tijdelijke aanduiding voor inhoud 5"/>
          <p:cNvSpPr>
            <a:spLocks noGrp="1"/>
          </p:cNvSpPr>
          <p:nvPr>
            <p:ph sz="quarter" idx="4" hasCustomPrompt="1"/>
          </p:nvPr>
        </p:nvSpPr>
        <p:spPr>
          <a:xfrm>
            <a:off x="6515944" y="2958273"/>
            <a:ext cx="4639736" cy="2910821"/>
          </a:xfrm>
        </p:spPr>
        <p:txBody>
          <a:bodyPr rtlCol="0"/>
          <a:lstStyle>
            <a:lvl1pPr>
              <a:defRPr/>
            </a:lvl1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2" name="Tijdelijke aanduiding voor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CF4AAB0-CA0B-4B50-BAF5-64285225E6D3}" type="datetime1">
              <a:rPr lang="nl-NL" smtClean="0"/>
              <a:t>8-3-2021</a:t>
            </a:fld>
            <a:endParaRPr lang="en-US" dirty="0"/>
          </a:p>
        </p:txBody>
      </p:sp>
      <p:sp>
        <p:nvSpPr>
          <p:cNvPr id="11" name="Tijdelijke aanduiding voor voetteks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Tijdelijke aanduiding voor dia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en-US" dirty="0"/>
          </a:p>
        </p:txBody>
      </p:sp>
      <p:sp>
        <p:nvSpPr>
          <p:cNvPr id="6" name="Tijdelijke aanduiding voor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7EE9EEA-93A4-4AC0-82A3-AAE045D26265}" type="datetime1">
              <a:rPr lang="nl-NL" smtClean="0"/>
              <a:t>8-3-2021</a:t>
            </a:fld>
            <a:endParaRPr lang="en-US" dirty="0"/>
          </a:p>
        </p:txBody>
      </p:sp>
      <p:sp>
        <p:nvSpPr>
          <p:cNvPr id="7" name="Tijdelijke aanduiding voor voetteks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Tijdelijke aanduiding voor dia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5510036-C9F6-4A25-952D-E980D1218E5A}" type="datetime1">
              <a:rPr lang="nl-NL" smtClean="0"/>
              <a:t>8-3-2021</a:t>
            </a:fld>
            <a:endParaRPr lang="en-US" dirty="0"/>
          </a:p>
        </p:txBody>
      </p:sp>
      <p:sp>
        <p:nvSpPr>
          <p:cNvPr id="3" name="Tijdelijke aanduiding voor voetteks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Tijdelijke aanduiding voor dia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nl-NL"/>
              <a:t>Klik om stijl te bewerken</a:t>
            </a:r>
            <a:endParaRPr lang="en-US" dirty="0"/>
          </a:p>
        </p:txBody>
      </p:sp>
      <p:sp>
        <p:nvSpPr>
          <p:cNvPr id="3" name="Tijdelijke aanduiding voor inhoud 2"/>
          <p:cNvSpPr>
            <a:spLocks noGrp="1"/>
          </p:cNvSpPr>
          <p:nvPr>
            <p:ph idx="1"/>
          </p:nvPr>
        </p:nvSpPr>
        <p:spPr>
          <a:xfrm>
            <a:off x="5458984" y="812799"/>
            <a:ext cx="5928344" cy="5294757"/>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5" name="Tijdelijke aanduiding voor datum 4"/>
          <p:cNvSpPr>
            <a:spLocks noGrp="1"/>
          </p:cNvSpPr>
          <p:nvPr>
            <p:ph type="dt" sz="half" idx="10"/>
          </p:nvPr>
        </p:nvSpPr>
        <p:spPr>
          <a:xfrm>
            <a:off x="643464" y="6446520"/>
            <a:ext cx="3517568" cy="365125"/>
          </a:xfrm>
        </p:spPr>
        <p:txBody>
          <a:bodyPr rtlCol="0"/>
          <a:lstStyle>
            <a:lvl1pPr algn="l">
              <a:defRPr/>
            </a:lvl1pPr>
          </a:lstStyle>
          <a:p>
            <a:pPr rtl="0"/>
            <a:fld id="{7EC0246C-263D-46C0-97C2-33055410F436}" type="datetime1">
              <a:rPr lang="nl-NL" smtClean="0"/>
              <a:t>8-3-2021</a:t>
            </a:fld>
            <a:endParaRPr lang="en-US" dirty="0"/>
          </a:p>
        </p:txBody>
      </p:sp>
      <p:sp>
        <p:nvSpPr>
          <p:cNvPr id="6" name="Tijdelijke aanduiding voor voetteks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‹nr.›</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en-US"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500" b="0">
                <a:solidFill>
                  <a:srgbClr val="FFFFFF"/>
                </a:solidFill>
              </a:defRPr>
            </a:lvl1pPr>
          </a:lstStyle>
          <a:p>
            <a:pPr rtl="0"/>
            <a:r>
              <a:rPr lang="nl-NL"/>
              <a:t>Klik om stijl te bewerken</a:t>
            </a:r>
            <a:endParaRPr lang="en-US" dirty="0"/>
          </a:p>
        </p:txBody>
      </p:sp>
      <p:sp>
        <p:nvSpPr>
          <p:cNvPr id="4" name="Tijdelijke aanduiding vo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pPr rtl="0"/>
            <a:fld id="{AC828DE5-5E25-48F8-9D08-0AAF94E065B7}" type="datetime1">
              <a:rPr lang="nl-NL" smtClean="0"/>
              <a:t>8-3-2021</a:t>
            </a:fld>
            <a:endParaRPr lang="en-US" dirty="0"/>
          </a:p>
        </p:txBody>
      </p:sp>
      <p:sp>
        <p:nvSpPr>
          <p:cNvPr id="6" name="Tijdelijke aanduiding voor voettekst 5"/>
          <p:cNvSpPr>
            <a:spLocks noGrp="1"/>
          </p:cNvSpPr>
          <p:nvPr>
            <p:ph type="ftr" sz="quarter" idx="11"/>
          </p:nvPr>
        </p:nvSpPr>
        <p:spPr>
          <a:xfrm>
            <a:off x="1097279" y="6446838"/>
            <a:ext cx="6818262" cy="365125"/>
          </a:xfrm>
        </p:spPr>
        <p:txBody>
          <a:bodyPr rtlCol="0"/>
          <a:lstStyle/>
          <a:p>
            <a:pPr algn="l" rtl="0"/>
            <a:endParaRPr lang="en-US"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l"/>
              <a:t>Klik om de titelstijl van het model te bewerken</a:t>
            </a:r>
            <a:endParaRPr lang="en-US" dirty="0"/>
          </a:p>
        </p:txBody>
      </p:sp>
      <p:sp>
        <p:nvSpPr>
          <p:cNvPr id="3" name="Tijdelijke aanduiding voor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endParaRPr lang="en-US" dirty="0"/>
          </a:p>
        </p:txBody>
      </p:sp>
      <p:sp>
        <p:nvSpPr>
          <p:cNvPr id="4" name="Tijdelijke aanduiding voor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FBBDB2E9-45E4-446B-B384-7A1A43730A2E}" type="datetime1">
              <a:rPr lang="nl-NL" smtClean="0"/>
              <a:t>8-3-2021</a:t>
            </a:fld>
            <a:endParaRPr lang="en-US" dirty="0"/>
          </a:p>
        </p:txBody>
      </p:sp>
      <p:sp>
        <p:nvSpPr>
          <p:cNvPr id="5" name="Tijdelijke aanduiding voor voettekst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Tijdelijke aanduiding voor dia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‹nr.›</a:t>
            </a:fld>
            <a:endParaRPr lang="en-US" dirty="0"/>
          </a:p>
        </p:txBody>
      </p:sp>
      <p:cxnSp>
        <p:nvCxnSpPr>
          <p:cNvPr id="10" name="Rechte verbindingslijn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lG7dEe5QaYk?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hthoek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645071" cy="3686015"/>
          </a:xfrm>
        </p:spPr>
        <p:txBody>
          <a:bodyPr rtlCol="0">
            <a:normAutofit fontScale="90000"/>
          </a:bodyPr>
          <a:lstStyle/>
          <a:p>
            <a:pPr rtl="0"/>
            <a:r>
              <a:rPr lang="nl" sz="8000" dirty="0"/>
              <a:t>Het Nederlandse rechtssysteem </a:t>
            </a:r>
          </a:p>
        </p:txBody>
      </p:sp>
      <p:sp>
        <p:nvSpPr>
          <p:cNvPr id="3" name="Subtitel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nl" sz="2400" dirty="0">
                <a:solidFill>
                  <a:schemeClr val="tx1">
                    <a:lumMod val="85000"/>
                    <a:lumOff val="15000"/>
                  </a:schemeClr>
                </a:solidFill>
              </a:rPr>
              <a:t>Sit Dolor Amet</a:t>
            </a:r>
          </a:p>
        </p:txBody>
      </p:sp>
      <p:pic>
        <p:nvPicPr>
          <p:cNvPr id="5" name="Afbeelding 4" descr="Een afbeelding met gebouw, zitting, bank, zijkant&#10;&#10;Beschrijving automatisch gegenereer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Rechte verbindingslijn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91147-31F7-46D5-8AD5-6169F642880D}"/>
              </a:ext>
            </a:extLst>
          </p:cNvPr>
          <p:cNvSpPr>
            <a:spLocks noGrp="1"/>
          </p:cNvSpPr>
          <p:nvPr>
            <p:ph type="title"/>
          </p:nvPr>
        </p:nvSpPr>
        <p:spPr>
          <a:xfrm>
            <a:off x="1097280" y="286603"/>
            <a:ext cx="10058400" cy="1450757"/>
          </a:xfrm>
        </p:spPr>
        <p:txBody>
          <a:bodyPr anchor="b">
            <a:normAutofit/>
          </a:bodyPr>
          <a:lstStyle/>
          <a:p>
            <a:r>
              <a:rPr lang="nl-NL" dirty="0"/>
              <a:t>Democratie </a:t>
            </a:r>
          </a:p>
        </p:txBody>
      </p:sp>
      <p:pic>
        <p:nvPicPr>
          <p:cNvPr id="5" name="Afbeelding 4">
            <a:extLst>
              <a:ext uri="{FF2B5EF4-FFF2-40B4-BE49-F238E27FC236}">
                <a16:creationId xmlns:a16="http://schemas.microsoft.com/office/drawing/2014/main" id="{63786E18-5157-421E-A071-64941EAC16AA}"/>
              </a:ext>
            </a:extLst>
          </p:cNvPr>
          <p:cNvPicPr>
            <a:picLocks noChangeAspect="1"/>
          </p:cNvPicPr>
          <p:nvPr/>
        </p:nvPicPr>
        <p:blipFill rotWithShape="1">
          <a:blip r:embed="rId3"/>
          <a:srcRect l="13652" r="16410"/>
          <a:stretch/>
        </p:blipFill>
        <p:spPr>
          <a:xfrm>
            <a:off x="1097280" y="2120900"/>
            <a:ext cx="4639736" cy="3748193"/>
          </a:xfrm>
          <a:prstGeom prst="rect">
            <a:avLst/>
          </a:prstGeom>
          <a:noFill/>
        </p:spPr>
      </p:pic>
      <p:sp>
        <p:nvSpPr>
          <p:cNvPr id="3" name="Tijdelijke aanduiding voor inhoud 2">
            <a:extLst>
              <a:ext uri="{FF2B5EF4-FFF2-40B4-BE49-F238E27FC236}">
                <a16:creationId xmlns:a16="http://schemas.microsoft.com/office/drawing/2014/main" id="{0A35DD8B-A255-4FE7-9748-AF8B0A192BB1}"/>
              </a:ext>
            </a:extLst>
          </p:cNvPr>
          <p:cNvSpPr>
            <a:spLocks noGrp="1"/>
          </p:cNvSpPr>
          <p:nvPr>
            <p:ph sz="half" idx="2"/>
          </p:nvPr>
        </p:nvSpPr>
        <p:spPr>
          <a:xfrm>
            <a:off x="6515944" y="2120900"/>
            <a:ext cx="4639736" cy="3748194"/>
          </a:xfrm>
        </p:spPr>
        <p:txBody>
          <a:bodyPr>
            <a:normAutofit/>
          </a:bodyPr>
          <a:lstStyle/>
          <a:p>
            <a:r>
              <a:rPr lang="nl-NL" dirty="0"/>
              <a:t>Nederland is een democratische rechtstaat. </a:t>
            </a:r>
          </a:p>
          <a:p>
            <a:r>
              <a:rPr lang="nl-NL" b="0" i="0" dirty="0">
                <a:effectLst/>
              </a:rPr>
              <a:t>Democratisch-&gt;  de burgers kiezen wie het land regeert. </a:t>
            </a:r>
          </a:p>
          <a:p>
            <a:r>
              <a:rPr lang="nl-NL" dirty="0"/>
              <a:t>R</a:t>
            </a:r>
            <a:r>
              <a:rPr lang="nl-NL" b="0" i="0" dirty="0">
                <a:effectLst/>
              </a:rPr>
              <a:t>echtsstaat &gt; Iedereen dient zich aan het Nederlandse recht </a:t>
            </a:r>
            <a:r>
              <a:rPr lang="nl-NL" dirty="0"/>
              <a:t>te </a:t>
            </a:r>
            <a:r>
              <a:rPr lang="nl-NL" b="0" i="0" dirty="0">
                <a:effectLst/>
              </a:rPr>
              <a:t>houden: burgers, organisaties en overheid.</a:t>
            </a:r>
            <a:endParaRPr lang="nl-NL" dirty="0"/>
          </a:p>
        </p:txBody>
      </p:sp>
      <p:sp>
        <p:nvSpPr>
          <p:cNvPr id="4" name="Tijdelijke aanduiding voor datum 3">
            <a:extLst>
              <a:ext uri="{FF2B5EF4-FFF2-40B4-BE49-F238E27FC236}">
                <a16:creationId xmlns:a16="http://schemas.microsoft.com/office/drawing/2014/main" id="{09B04FF7-24A4-40B1-8ED3-16D7E1BDFFE6}"/>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38F39E6F-C4D3-4233-838E-9ABAB79681C5}" type="datetime1">
              <a:rPr lang="nl-NL" smtClean="0"/>
              <a:pPr rtl="0">
                <a:spcAft>
                  <a:spcPts val="600"/>
                </a:spcAft>
              </a:pPr>
              <a:t>8-3-2021</a:t>
            </a:fld>
            <a:endParaRPr lang="en-US"/>
          </a:p>
        </p:txBody>
      </p:sp>
    </p:spTree>
    <p:extLst>
      <p:ext uri="{BB962C8B-B14F-4D97-AF65-F5344CB8AC3E}">
        <p14:creationId xmlns:p14="http://schemas.microsoft.com/office/powerpoint/2010/main" val="1269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EBE2F-F2CD-4291-8BF8-448A15586220}"/>
              </a:ext>
            </a:extLst>
          </p:cNvPr>
          <p:cNvSpPr>
            <a:spLocks noGrp="1"/>
          </p:cNvSpPr>
          <p:nvPr>
            <p:ph type="title"/>
          </p:nvPr>
        </p:nvSpPr>
        <p:spPr>
          <a:xfrm>
            <a:off x="1097280" y="286603"/>
            <a:ext cx="10058400" cy="1450757"/>
          </a:xfrm>
        </p:spPr>
        <p:txBody>
          <a:bodyPr anchor="b">
            <a:normAutofit/>
          </a:bodyPr>
          <a:lstStyle/>
          <a:p>
            <a:r>
              <a:rPr lang="nl-NL" dirty="0"/>
              <a:t>Scheiding der machten </a:t>
            </a:r>
          </a:p>
        </p:txBody>
      </p:sp>
      <p:sp>
        <p:nvSpPr>
          <p:cNvPr id="3" name="Tijdelijke aanduiding voor inhoud 2">
            <a:extLst>
              <a:ext uri="{FF2B5EF4-FFF2-40B4-BE49-F238E27FC236}">
                <a16:creationId xmlns:a16="http://schemas.microsoft.com/office/drawing/2014/main" id="{2DC28910-DA8C-4697-8272-A4A56DF96DCA}"/>
              </a:ext>
            </a:extLst>
          </p:cNvPr>
          <p:cNvSpPr>
            <a:spLocks noGrp="1"/>
          </p:cNvSpPr>
          <p:nvPr>
            <p:ph sz="half" idx="1"/>
          </p:nvPr>
        </p:nvSpPr>
        <p:spPr>
          <a:xfrm>
            <a:off x="1097280" y="2120900"/>
            <a:ext cx="4639736" cy="3748193"/>
          </a:xfrm>
        </p:spPr>
        <p:txBody>
          <a:bodyPr>
            <a:normAutofit/>
          </a:bodyPr>
          <a:lstStyle/>
          <a:p>
            <a:r>
              <a:rPr lang="nl-NL" b="0" i="0">
                <a:effectLst/>
              </a:rPr>
              <a:t>In een rechtsstaat zijn de belangrijkste overheidstaken verdeeld over 3 machten:</a:t>
            </a:r>
          </a:p>
          <a:p>
            <a:pPr>
              <a:buFont typeface="Arial" panose="020B0604020202020204" pitchFamily="34" charset="0"/>
              <a:buChar char="•"/>
            </a:pPr>
            <a:r>
              <a:rPr lang="nl-NL" b="0" i="0">
                <a:effectLst/>
              </a:rPr>
              <a:t>Wetgevende macht: regels maken</a:t>
            </a:r>
          </a:p>
          <a:p>
            <a:pPr>
              <a:buFont typeface="Arial" panose="020B0604020202020204" pitchFamily="34" charset="0"/>
              <a:buChar char="•"/>
            </a:pPr>
            <a:r>
              <a:rPr lang="nl-NL" b="0" i="0">
                <a:effectLst/>
              </a:rPr>
              <a:t>Uitvoerende macht: regels uitvoeren</a:t>
            </a:r>
          </a:p>
          <a:p>
            <a:pPr>
              <a:buFont typeface="Arial" panose="020B0604020202020204" pitchFamily="34" charset="0"/>
              <a:buChar char="•"/>
            </a:pPr>
            <a:r>
              <a:rPr lang="nl-NL" b="0" i="0" u="none" strike="noStrike">
                <a:effectLst/>
              </a:rPr>
              <a:t>Rechterlijke macht</a:t>
            </a:r>
            <a:r>
              <a:rPr lang="nl-NL" b="0" i="0">
                <a:effectLst/>
              </a:rPr>
              <a:t>: beslissen bij conflicten over de regels.</a:t>
            </a:r>
          </a:p>
          <a:p>
            <a:endParaRPr lang="nl-NL" dirty="0"/>
          </a:p>
        </p:txBody>
      </p:sp>
      <p:pic>
        <p:nvPicPr>
          <p:cNvPr id="6" name="Afbeelding 5">
            <a:extLst>
              <a:ext uri="{FF2B5EF4-FFF2-40B4-BE49-F238E27FC236}">
                <a16:creationId xmlns:a16="http://schemas.microsoft.com/office/drawing/2014/main" id="{FE615217-3AE3-40EC-84ED-CEB28D3F6F2D}"/>
              </a:ext>
            </a:extLst>
          </p:cNvPr>
          <p:cNvPicPr>
            <a:picLocks noChangeAspect="1"/>
          </p:cNvPicPr>
          <p:nvPr/>
        </p:nvPicPr>
        <p:blipFill rotWithShape="1">
          <a:blip r:embed="rId3"/>
          <a:srcRect l="4299" r="7197" b="3"/>
          <a:stretch/>
        </p:blipFill>
        <p:spPr>
          <a:xfrm>
            <a:off x="6515944" y="2120900"/>
            <a:ext cx="4639736" cy="3748194"/>
          </a:xfrm>
          <a:prstGeom prst="rect">
            <a:avLst/>
          </a:prstGeom>
          <a:noFill/>
        </p:spPr>
      </p:pic>
      <p:sp>
        <p:nvSpPr>
          <p:cNvPr id="4" name="Tijdelijke aanduiding voor datum 3">
            <a:extLst>
              <a:ext uri="{FF2B5EF4-FFF2-40B4-BE49-F238E27FC236}">
                <a16:creationId xmlns:a16="http://schemas.microsoft.com/office/drawing/2014/main" id="{078AAD20-F276-4B31-8971-1B796E5DF509}"/>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38F39E6F-C4D3-4233-838E-9ABAB79681C5}" type="datetime1">
              <a:rPr lang="nl-NL" smtClean="0"/>
              <a:pPr rtl="0">
                <a:spcAft>
                  <a:spcPts val="600"/>
                </a:spcAft>
              </a:pPr>
              <a:t>8-3-2021</a:t>
            </a:fld>
            <a:endParaRPr lang="en-US"/>
          </a:p>
        </p:txBody>
      </p:sp>
    </p:spTree>
    <p:extLst>
      <p:ext uri="{BB962C8B-B14F-4D97-AF65-F5344CB8AC3E}">
        <p14:creationId xmlns:p14="http://schemas.microsoft.com/office/powerpoint/2010/main" val="364363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B9685-38BD-48D8-AA5E-BECAD69B4943}"/>
              </a:ext>
            </a:extLst>
          </p:cNvPr>
          <p:cNvSpPr>
            <a:spLocks noGrp="1"/>
          </p:cNvSpPr>
          <p:nvPr>
            <p:ph type="title"/>
          </p:nvPr>
        </p:nvSpPr>
        <p:spPr/>
        <p:txBody>
          <a:bodyPr/>
          <a:lstStyle/>
          <a:p>
            <a:r>
              <a:rPr lang="nl-NL" dirty="0"/>
              <a:t>De grondwet</a:t>
            </a:r>
          </a:p>
        </p:txBody>
      </p:sp>
      <p:pic>
        <p:nvPicPr>
          <p:cNvPr id="5" name="Onlinemedia 4" title="Wat is de grondwet? // PAK@ Democratie">
            <a:hlinkClick r:id="" action="ppaction://media"/>
            <a:extLst>
              <a:ext uri="{FF2B5EF4-FFF2-40B4-BE49-F238E27FC236}">
                <a16:creationId xmlns:a16="http://schemas.microsoft.com/office/drawing/2014/main" id="{D879751E-8E47-44C5-8920-ECF4C81F7D0B}"/>
              </a:ext>
            </a:extLst>
          </p:cNvPr>
          <p:cNvPicPr>
            <a:picLocks noGrp="1" noRot="1" noChangeAspect="1"/>
          </p:cNvPicPr>
          <p:nvPr>
            <p:ph idx="1"/>
            <a:videoFile r:link="rId1"/>
          </p:nvPr>
        </p:nvPicPr>
        <p:blipFill>
          <a:blip r:embed="rId4"/>
          <a:stretch>
            <a:fillRect/>
          </a:stretch>
        </p:blipFill>
        <p:spPr>
          <a:xfrm>
            <a:off x="2798763" y="2108200"/>
            <a:ext cx="6656387" cy="3760788"/>
          </a:xfrm>
          <a:prstGeom prst="rect">
            <a:avLst/>
          </a:prstGeom>
        </p:spPr>
      </p:pic>
      <p:sp>
        <p:nvSpPr>
          <p:cNvPr id="4" name="Tijdelijke aanduiding voor datum 3">
            <a:extLst>
              <a:ext uri="{FF2B5EF4-FFF2-40B4-BE49-F238E27FC236}">
                <a16:creationId xmlns:a16="http://schemas.microsoft.com/office/drawing/2014/main" id="{0EE565FA-2A7F-4ED6-BE97-60FD18863873}"/>
              </a:ext>
            </a:extLst>
          </p:cNvPr>
          <p:cNvSpPr>
            <a:spLocks noGrp="1"/>
          </p:cNvSpPr>
          <p:nvPr>
            <p:ph type="dt" sz="half" idx="10"/>
          </p:nvPr>
        </p:nvSpPr>
        <p:spPr/>
        <p:txBody>
          <a:bodyPr/>
          <a:lstStyle/>
          <a:p>
            <a:pPr rtl="0"/>
            <a:fld id="{38F39E6F-C4D3-4233-838E-9ABAB79681C5}" type="datetime1">
              <a:rPr lang="nl-NL" smtClean="0"/>
              <a:t>8-3-2021</a:t>
            </a:fld>
            <a:endParaRPr lang="en-US" dirty="0"/>
          </a:p>
        </p:txBody>
      </p:sp>
    </p:spTree>
    <p:extLst>
      <p:ext uri="{BB962C8B-B14F-4D97-AF65-F5344CB8AC3E}">
        <p14:creationId xmlns:p14="http://schemas.microsoft.com/office/powerpoint/2010/main" val="785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D839A-7A6F-4205-BBC4-2FE3BE2DEA32}"/>
              </a:ext>
            </a:extLst>
          </p:cNvPr>
          <p:cNvSpPr>
            <a:spLocks noGrp="1"/>
          </p:cNvSpPr>
          <p:nvPr>
            <p:ph type="title"/>
          </p:nvPr>
        </p:nvSpPr>
        <p:spPr>
          <a:xfrm>
            <a:off x="643466" y="786383"/>
            <a:ext cx="3517567" cy="2093975"/>
          </a:xfrm>
        </p:spPr>
        <p:txBody>
          <a:bodyPr anchor="b">
            <a:normAutofit/>
          </a:bodyPr>
          <a:lstStyle/>
          <a:p>
            <a:r>
              <a:rPr lang="nl-NL" dirty="0"/>
              <a:t>Rechtsspraak </a:t>
            </a:r>
          </a:p>
        </p:txBody>
      </p:sp>
      <p:pic>
        <p:nvPicPr>
          <p:cNvPr id="5" name="Afbeelding 4">
            <a:extLst>
              <a:ext uri="{FF2B5EF4-FFF2-40B4-BE49-F238E27FC236}">
                <a16:creationId xmlns:a16="http://schemas.microsoft.com/office/drawing/2014/main" id="{0B1CC17A-5C46-42BA-84CC-A685B73BF90C}"/>
              </a:ext>
            </a:extLst>
          </p:cNvPr>
          <p:cNvPicPr>
            <a:picLocks noChangeAspect="1"/>
          </p:cNvPicPr>
          <p:nvPr/>
        </p:nvPicPr>
        <p:blipFill>
          <a:blip r:embed="rId3"/>
          <a:stretch>
            <a:fillRect/>
          </a:stretch>
        </p:blipFill>
        <p:spPr>
          <a:xfrm>
            <a:off x="5693900" y="812799"/>
            <a:ext cx="5458512" cy="5294757"/>
          </a:xfrm>
          <a:prstGeom prst="rect">
            <a:avLst/>
          </a:prstGeom>
          <a:noFill/>
        </p:spPr>
      </p:pic>
      <p:sp>
        <p:nvSpPr>
          <p:cNvPr id="3" name="Tijdelijke aanduiding voor inhoud 2">
            <a:extLst>
              <a:ext uri="{FF2B5EF4-FFF2-40B4-BE49-F238E27FC236}">
                <a16:creationId xmlns:a16="http://schemas.microsoft.com/office/drawing/2014/main" id="{8AD84B2F-1F48-444B-B85E-85A85FE9C0CA}"/>
              </a:ext>
            </a:extLst>
          </p:cNvPr>
          <p:cNvSpPr>
            <a:spLocks noGrp="1"/>
          </p:cNvSpPr>
          <p:nvPr>
            <p:ph type="body" sz="half" idx="2"/>
          </p:nvPr>
        </p:nvSpPr>
        <p:spPr>
          <a:xfrm>
            <a:off x="643465" y="3043050"/>
            <a:ext cx="3517567" cy="3064505"/>
          </a:xfrm>
        </p:spPr>
        <p:txBody>
          <a:bodyPr>
            <a:normAutofit/>
          </a:bodyPr>
          <a:lstStyle/>
          <a:p>
            <a:pPr marL="0" indent="0">
              <a:buNone/>
            </a:pPr>
            <a:r>
              <a:rPr lang="nl-NL" b="0" i="0">
                <a:effectLst/>
              </a:rPr>
              <a:t>De organisatie van de rechtspraak is hiërarchisch</a:t>
            </a:r>
          </a:p>
          <a:p>
            <a:pPr>
              <a:buFont typeface="+mj-lt"/>
              <a:buAutoNum type="arabicPeriod"/>
            </a:pPr>
            <a:r>
              <a:rPr lang="nl-NL"/>
              <a:t>R</a:t>
            </a:r>
            <a:r>
              <a:rPr lang="nl-NL" b="0" i="0">
                <a:effectLst/>
              </a:rPr>
              <a:t>echtbank</a:t>
            </a:r>
          </a:p>
          <a:p>
            <a:pPr>
              <a:buFont typeface="+mj-lt"/>
              <a:buAutoNum type="arabicPeriod"/>
            </a:pPr>
            <a:r>
              <a:rPr lang="nl-NL" b="0" i="0">
                <a:effectLst/>
              </a:rPr>
              <a:t>Gerechtshof</a:t>
            </a:r>
          </a:p>
          <a:p>
            <a:pPr>
              <a:buFont typeface="+mj-lt"/>
              <a:buAutoNum type="arabicPeriod"/>
            </a:pPr>
            <a:r>
              <a:rPr lang="nl-NL" b="0" i="0">
                <a:effectLst/>
              </a:rPr>
              <a:t>Hoge Raad</a:t>
            </a:r>
          </a:p>
          <a:p>
            <a:endParaRPr lang="nl-NL" dirty="0"/>
          </a:p>
        </p:txBody>
      </p:sp>
      <p:sp>
        <p:nvSpPr>
          <p:cNvPr id="4" name="Tijdelijke aanduiding voor datum 3">
            <a:extLst>
              <a:ext uri="{FF2B5EF4-FFF2-40B4-BE49-F238E27FC236}">
                <a16:creationId xmlns:a16="http://schemas.microsoft.com/office/drawing/2014/main" id="{90C0B92A-7ED1-45F3-83EB-1E145D38BA66}"/>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38F39E6F-C4D3-4233-838E-9ABAB79681C5}" type="datetime1">
              <a:rPr lang="nl-NL" smtClean="0"/>
              <a:pPr rtl="0">
                <a:spcAft>
                  <a:spcPts val="600"/>
                </a:spcAft>
              </a:pPr>
              <a:t>8-3-2021</a:t>
            </a:fld>
            <a:endParaRPr lang="en-US"/>
          </a:p>
        </p:txBody>
      </p:sp>
    </p:spTree>
    <p:extLst>
      <p:ext uri="{BB962C8B-B14F-4D97-AF65-F5344CB8AC3E}">
        <p14:creationId xmlns:p14="http://schemas.microsoft.com/office/powerpoint/2010/main" val="254073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F9C62-2609-42BE-B9B7-FB8848C09532}"/>
              </a:ext>
            </a:extLst>
          </p:cNvPr>
          <p:cNvSpPr>
            <a:spLocks noGrp="1"/>
          </p:cNvSpPr>
          <p:nvPr>
            <p:ph type="title"/>
          </p:nvPr>
        </p:nvSpPr>
        <p:spPr/>
        <p:txBody>
          <a:bodyPr/>
          <a:lstStyle/>
          <a:p>
            <a:r>
              <a:rPr lang="nl-NL" dirty="0"/>
              <a:t>Rechtsgebieden </a:t>
            </a:r>
          </a:p>
        </p:txBody>
      </p:sp>
      <p:sp>
        <p:nvSpPr>
          <p:cNvPr id="3" name="Tijdelijke aanduiding voor inhoud 2">
            <a:extLst>
              <a:ext uri="{FF2B5EF4-FFF2-40B4-BE49-F238E27FC236}">
                <a16:creationId xmlns:a16="http://schemas.microsoft.com/office/drawing/2014/main" id="{7C3CE5E1-3601-48DF-90FF-88725865FDF0}"/>
              </a:ext>
            </a:extLst>
          </p:cNvPr>
          <p:cNvSpPr>
            <a:spLocks noGrp="1"/>
          </p:cNvSpPr>
          <p:nvPr>
            <p:ph idx="1"/>
          </p:nvPr>
        </p:nvSpPr>
        <p:spPr/>
        <p:txBody>
          <a:bodyPr/>
          <a:lstStyle/>
          <a:p>
            <a:pPr algn="l"/>
            <a:r>
              <a:rPr lang="nl-NL" sz="2800" b="0" i="0" dirty="0">
                <a:solidFill>
                  <a:srgbClr val="333333"/>
                </a:solidFill>
                <a:effectLst/>
              </a:rPr>
              <a:t>Er zijn drie rechtsgebieden:</a:t>
            </a:r>
          </a:p>
          <a:p>
            <a:pPr algn="l">
              <a:buFont typeface="+mj-lt"/>
              <a:buAutoNum type="arabicPeriod"/>
            </a:pPr>
            <a:r>
              <a:rPr lang="nl-NL" sz="2800" b="0" i="0" dirty="0">
                <a:solidFill>
                  <a:srgbClr val="333333"/>
                </a:solidFill>
                <a:effectLst/>
              </a:rPr>
              <a:t>het civiel recht</a:t>
            </a:r>
          </a:p>
          <a:p>
            <a:pPr algn="l">
              <a:buFont typeface="+mj-lt"/>
              <a:buAutoNum type="arabicPeriod"/>
            </a:pPr>
            <a:r>
              <a:rPr lang="nl-NL" sz="2800" b="0" i="0" dirty="0">
                <a:solidFill>
                  <a:srgbClr val="333333"/>
                </a:solidFill>
                <a:effectLst/>
              </a:rPr>
              <a:t>het bestuursrecht</a:t>
            </a:r>
          </a:p>
          <a:p>
            <a:pPr algn="l">
              <a:buFont typeface="+mj-lt"/>
              <a:buAutoNum type="arabicPeriod"/>
            </a:pPr>
            <a:r>
              <a:rPr lang="nl-NL" sz="2800" b="0" i="0" dirty="0">
                <a:solidFill>
                  <a:srgbClr val="333333"/>
                </a:solidFill>
                <a:effectLst/>
              </a:rPr>
              <a:t>het strafrecht</a:t>
            </a:r>
          </a:p>
          <a:p>
            <a:endParaRPr lang="nl-NL" dirty="0"/>
          </a:p>
        </p:txBody>
      </p:sp>
      <p:sp>
        <p:nvSpPr>
          <p:cNvPr id="4" name="Tijdelijke aanduiding voor datum 3">
            <a:extLst>
              <a:ext uri="{FF2B5EF4-FFF2-40B4-BE49-F238E27FC236}">
                <a16:creationId xmlns:a16="http://schemas.microsoft.com/office/drawing/2014/main" id="{DD069661-7475-4780-A4DB-87972435560E}"/>
              </a:ext>
            </a:extLst>
          </p:cNvPr>
          <p:cNvSpPr>
            <a:spLocks noGrp="1"/>
          </p:cNvSpPr>
          <p:nvPr>
            <p:ph type="dt" sz="half" idx="10"/>
          </p:nvPr>
        </p:nvSpPr>
        <p:spPr/>
        <p:txBody>
          <a:bodyPr/>
          <a:lstStyle/>
          <a:p>
            <a:pPr rtl="0"/>
            <a:fld id="{38F39E6F-C4D3-4233-838E-9ABAB79681C5}" type="datetime1">
              <a:rPr lang="nl-NL" smtClean="0"/>
              <a:t>8-3-2021</a:t>
            </a:fld>
            <a:endParaRPr lang="en-US" dirty="0"/>
          </a:p>
        </p:txBody>
      </p:sp>
    </p:spTree>
    <p:extLst>
      <p:ext uri="{BB962C8B-B14F-4D97-AF65-F5344CB8AC3E}">
        <p14:creationId xmlns:p14="http://schemas.microsoft.com/office/powerpoint/2010/main" val="2129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D802873-BBBD-4275-9618-A24B264DDC13}"/>
              </a:ext>
            </a:extLst>
          </p:cNvPr>
          <p:cNvSpPr>
            <a:spLocks noGrp="1"/>
          </p:cNvSpPr>
          <p:nvPr>
            <p:ph type="title"/>
          </p:nvPr>
        </p:nvSpPr>
        <p:spPr>
          <a:xfrm>
            <a:off x="1097280" y="286603"/>
            <a:ext cx="10058400" cy="1450757"/>
          </a:xfrm>
        </p:spPr>
        <p:txBody>
          <a:bodyPr anchor="b">
            <a:normAutofit/>
          </a:bodyPr>
          <a:lstStyle/>
          <a:p>
            <a:r>
              <a:rPr lang="nl-NL" dirty="0"/>
              <a:t>Vragen? </a:t>
            </a:r>
            <a:endParaRPr lang="nl-NL"/>
          </a:p>
        </p:txBody>
      </p:sp>
      <p:pic>
        <p:nvPicPr>
          <p:cNvPr id="6" name="Tijdelijke aanduiding voor afbeelding 5">
            <a:extLst>
              <a:ext uri="{FF2B5EF4-FFF2-40B4-BE49-F238E27FC236}">
                <a16:creationId xmlns:a16="http://schemas.microsoft.com/office/drawing/2014/main" id="{DF9C61EB-5E82-4035-82EF-E856803AA752}"/>
              </a:ext>
            </a:extLst>
          </p:cNvPr>
          <p:cNvPicPr>
            <a:picLocks noGrp="1" noChangeAspect="1"/>
          </p:cNvPicPr>
          <p:nvPr>
            <p:ph idx="1"/>
          </p:nvPr>
        </p:nvPicPr>
        <p:blipFill>
          <a:blip r:embed="rId3"/>
          <a:stretch>
            <a:fillRect/>
          </a:stretch>
        </p:blipFill>
        <p:spPr>
          <a:xfrm>
            <a:off x="3016155" y="1842523"/>
            <a:ext cx="6619164" cy="4567224"/>
          </a:xfrm>
          <a:prstGeom prst="rect">
            <a:avLst/>
          </a:prstGeom>
          <a:noFill/>
        </p:spPr>
      </p:pic>
      <p:sp>
        <p:nvSpPr>
          <p:cNvPr id="5" name="Tijdelijke aanduiding voor datum 4">
            <a:extLst>
              <a:ext uri="{FF2B5EF4-FFF2-40B4-BE49-F238E27FC236}">
                <a16:creationId xmlns:a16="http://schemas.microsoft.com/office/drawing/2014/main" id="{DDD4D893-D556-4F22-9870-9672C9BE3EDF}"/>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AC828DE5-5E25-48F8-9D08-0AAF94E065B7}" type="datetime1">
              <a:rPr lang="nl-NL" smtClean="0"/>
              <a:pPr rtl="0">
                <a:spcAft>
                  <a:spcPts val="600"/>
                </a:spcAft>
              </a:pPr>
              <a:t>8-3-2021</a:t>
            </a:fld>
            <a:endParaRPr lang="en-US"/>
          </a:p>
        </p:txBody>
      </p:sp>
    </p:spTree>
    <p:extLst>
      <p:ext uri="{BB962C8B-B14F-4D97-AF65-F5344CB8AC3E}">
        <p14:creationId xmlns:p14="http://schemas.microsoft.com/office/powerpoint/2010/main" val="166217628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25_TF56160789" id="{09347C12-031C-413E-A748-FF4F71BF118C}" vid="{3DEA83A5-CB99-49DA-AF92-88A659250F5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{81A98DBC-2FEA-4835-8A3F-BFD913B03F95}tf56160789_win32</Template>
  <TotalTime>0</TotalTime>
  <Words>368</Words>
  <Application>Microsoft Office PowerPoint</Application>
  <PresentationFormat>Breedbeeld</PresentationFormat>
  <Paragraphs>64</Paragraphs>
  <Slides>7</Slides>
  <Notes>6</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vt:i4>
      </vt:variant>
    </vt:vector>
  </HeadingPairs>
  <TitlesOfParts>
    <vt:vector size="15" baseType="lpstr">
      <vt:lpstr>Arial</vt:lpstr>
      <vt:lpstr>Bookman Old Style</vt:lpstr>
      <vt:lpstr>Calibri</vt:lpstr>
      <vt:lpstr>Franklin Gothic Book</vt:lpstr>
      <vt:lpstr>inherit</vt:lpstr>
      <vt:lpstr>Roboto</vt:lpstr>
      <vt:lpstr>Verdana</vt:lpstr>
      <vt:lpstr>1_RetrospectVTI</vt:lpstr>
      <vt:lpstr>Het Nederlandse rechtssysteem </vt:lpstr>
      <vt:lpstr>Democratie </vt:lpstr>
      <vt:lpstr>Scheiding der machten </vt:lpstr>
      <vt:lpstr>De grondwet</vt:lpstr>
      <vt:lpstr>Rechtsspraak </vt:lpstr>
      <vt:lpstr>Rechtsgebieden </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Nederlandse rechtssysteem</dc:title>
  <dc:creator>Siegrid Williams-Varwijk</dc:creator>
  <cp:lastModifiedBy>Siegrid Williams-Varwijk</cp:lastModifiedBy>
  <cp:revision>4</cp:revision>
  <dcterms:created xsi:type="dcterms:W3CDTF">2021-03-08T09:31:41Z</dcterms:created>
  <dcterms:modified xsi:type="dcterms:W3CDTF">2021-03-08T10:07:32Z</dcterms:modified>
</cp:coreProperties>
</file>